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71D5F98-F11F-4387-AFBB-5E037FE9F710}" type="datetimeFigureOut">
              <a:rPr lang="en-US" smtClean="0"/>
              <a:pPr/>
              <a:t>1/3/2017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022A001-52CE-4D77-97CC-CA0596D2CA1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1D5F98-F11F-4387-AFBB-5E037FE9F710}"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2A001-52CE-4D77-97CC-CA0596D2CA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1D5F98-F11F-4387-AFBB-5E037FE9F710}"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2A001-52CE-4D77-97CC-CA0596D2CA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1D5F98-F11F-4387-AFBB-5E037FE9F710}"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2A001-52CE-4D77-97CC-CA0596D2CA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1D5F98-F11F-4387-AFBB-5E037FE9F710}"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022A001-52CE-4D77-97CC-CA0596D2CA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1D5F98-F11F-4387-AFBB-5E037FE9F710}"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2A001-52CE-4D77-97CC-CA0596D2CA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1D5F98-F11F-4387-AFBB-5E037FE9F710}" type="datetimeFigureOut">
              <a:rPr lang="en-US" smtClean="0"/>
              <a:pPr/>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22A001-52CE-4D77-97CC-CA0596D2CA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1D5F98-F11F-4387-AFBB-5E037FE9F710}" type="datetimeFigureOut">
              <a:rPr lang="en-US" smtClean="0"/>
              <a:pPr/>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2A001-52CE-4D77-97CC-CA0596D2CA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D5F98-F11F-4387-AFBB-5E037FE9F710}" type="datetimeFigureOut">
              <a:rPr lang="en-US" smtClean="0"/>
              <a:pPr/>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22A001-52CE-4D77-97CC-CA0596D2CA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1D5F98-F11F-4387-AFBB-5E037FE9F710}"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2A001-52CE-4D77-97CC-CA0596D2CA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1D5F98-F11F-4387-AFBB-5E037FE9F710}"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2A001-52CE-4D77-97CC-CA0596D2CA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71D5F98-F11F-4387-AFBB-5E037FE9F710}" type="datetimeFigureOut">
              <a:rPr lang="en-US" smtClean="0"/>
              <a:pPr/>
              <a:t>1/3/2017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022A001-52CE-4D77-97CC-CA0596D2CA1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Monroe Doctrine</a:t>
            </a:r>
            <a:endParaRPr lang="en-US" dirty="0"/>
          </a:p>
        </p:txBody>
      </p:sp>
      <p:sp>
        <p:nvSpPr>
          <p:cNvPr id="3" name="Subtitle 2"/>
          <p:cNvSpPr>
            <a:spLocks noGrp="1"/>
          </p:cNvSpPr>
          <p:nvPr>
            <p:ph type="subTitle" idx="1"/>
          </p:nvPr>
        </p:nvSpPr>
        <p:spPr/>
        <p:txBody>
          <a:bodyPr/>
          <a:lstStyle/>
          <a:p>
            <a:r>
              <a:rPr lang="en-US" dirty="0" smtClean="0"/>
              <a:t>And other foreign policy matters of the early 1800’s</a:t>
            </a:r>
            <a:endParaRPr lang="en-US" dirty="0"/>
          </a:p>
        </p:txBody>
      </p:sp>
      <p:sp>
        <p:nvSpPr>
          <p:cNvPr id="4" name="Rectangle 3"/>
          <p:cNvSpPr/>
          <p:nvPr/>
        </p:nvSpPr>
        <p:spPr>
          <a:xfrm>
            <a:off x="304800" y="6096000"/>
            <a:ext cx="4442242" cy="369332"/>
          </a:xfrm>
          <a:prstGeom prst="rect">
            <a:avLst/>
          </a:prstGeom>
        </p:spPr>
        <p:txBody>
          <a:bodyPr wrap="none">
            <a:spAutoFit/>
          </a:bodyPr>
          <a:lstStyle/>
          <a:p>
            <a:r>
              <a:rPr lang="en-US" b="1" dirty="0" smtClean="0"/>
              <a:t>Presentation created by Robert Martinez</a:t>
            </a:r>
          </a:p>
        </p:txBody>
      </p:sp>
      <p:sp>
        <p:nvSpPr>
          <p:cNvPr id="5" name="Rectangle 4"/>
          <p:cNvSpPr/>
          <p:nvPr/>
        </p:nvSpPr>
        <p:spPr>
          <a:xfrm>
            <a:off x="4648200" y="5934670"/>
            <a:ext cx="4495800" cy="923330"/>
          </a:xfrm>
          <a:prstGeom prst="rect">
            <a:avLst/>
          </a:prstGeom>
        </p:spPr>
        <p:txBody>
          <a:bodyPr wrap="square">
            <a:spAutoFit/>
          </a:bodyPr>
          <a:lstStyle/>
          <a:p>
            <a:r>
              <a:rPr lang="en-US" b="1" dirty="0" smtClean="0"/>
              <a:t>Primary Source: The Americans, McDougal </a:t>
            </a:r>
            <a:r>
              <a:rPr lang="en-US" b="1" dirty="0" err="1" smtClean="0"/>
              <a:t>Littell</a:t>
            </a:r>
            <a:endParaRPr lang="en-US" b="1" dirty="0" smtClean="0"/>
          </a:p>
          <a:p>
            <a:r>
              <a:rPr lang="en-US" b="1" dirty="0" smtClean="0"/>
              <a:t>Images as cited. </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153400" cy="1143000"/>
          </a:xfrm>
        </p:spPr>
        <p:txBody>
          <a:bodyPr>
            <a:normAutofit fontScale="90000"/>
          </a:bodyPr>
          <a:lstStyle/>
          <a:p>
            <a:r>
              <a:rPr lang="en-US" sz="4000" b="1" dirty="0" smtClean="0"/>
              <a:t>But when Napoleon was defeated in 1815, Portugal and Spain wanted to reclaim their former colonies in Latin America.</a:t>
            </a:r>
            <a:endParaRPr lang="en-US" sz="4000" b="1" dirty="0"/>
          </a:p>
        </p:txBody>
      </p:sp>
      <p:pic>
        <p:nvPicPr>
          <p:cNvPr id="10242" name="Picture 2" descr="http://jspivey.wikispaces.com/file/view/horse.gif/31492583/horse.gif"/>
          <p:cNvPicPr>
            <a:picLocks noChangeAspect="1" noChangeArrowheads="1"/>
          </p:cNvPicPr>
          <p:nvPr/>
        </p:nvPicPr>
        <p:blipFill>
          <a:blip r:embed="rId3" cstate="print"/>
          <a:srcRect/>
          <a:stretch>
            <a:fillRect/>
          </a:stretch>
        </p:blipFill>
        <p:spPr bwMode="auto">
          <a:xfrm>
            <a:off x="2209800" y="3352800"/>
            <a:ext cx="4714875" cy="3162300"/>
          </a:xfrm>
          <a:prstGeom prst="rect">
            <a:avLst/>
          </a:prstGeom>
          <a:noFill/>
        </p:spPr>
      </p:pic>
      <p:sp>
        <p:nvSpPr>
          <p:cNvPr id="4" name="Rectangle 3"/>
          <p:cNvSpPr/>
          <p:nvPr/>
        </p:nvSpPr>
        <p:spPr>
          <a:xfrm>
            <a:off x="4191000" y="6642556"/>
            <a:ext cx="4572000" cy="215444"/>
          </a:xfrm>
          <a:prstGeom prst="rect">
            <a:avLst/>
          </a:prstGeom>
        </p:spPr>
        <p:txBody>
          <a:bodyPr>
            <a:spAutoFit/>
          </a:bodyPr>
          <a:lstStyle/>
          <a:p>
            <a:r>
              <a:rPr lang="en-US" sz="800" dirty="0" smtClean="0"/>
              <a:t>http://jspivey.wikispaces.com/file/view/horse.gif/31492583/horse.gif</a:t>
            </a:r>
            <a:endParaRPr lang="en-US" sz="800"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3600" b="1" dirty="0" smtClean="0"/>
              <a:t>Meanwhile, the Russians, who had been in Alaska since 1784, were establishing trading posts in what is now California</a:t>
            </a:r>
            <a:r>
              <a:rPr lang="en-US" sz="3600" dirty="0" smtClean="0"/>
              <a:t>. </a:t>
            </a:r>
            <a:endParaRPr lang="en-US" sz="3600" dirty="0"/>
          </a:p>
        </p:txBody>
      </p:sp>
      <p:pic>
        <p:nvPicPr>
          <p:cNvPr id="9218" name="Picture 2" descr="http://www.nps.gov/history/history/online_books/nhl/russian-america/images/fig8-7.jpg"/>
          <p:cNvPicPr>
            <a:picLocks noChangeAspect="1" noChangeArrowheads="1"/>
          </p:cNvPicPr>
          <p:nvPr/>
        </p:nvPicPr>
        <p:blipFill>
          <a:blip r:embed="rId3" cstate="print"/>
          <a:srcRect/>
          <a:stretch>
            <a:fillRect/>
          </a:stretch>
        </p:blipFill>
        <p:spPr bwMode="auto">
          <a:xfrm>
            <a:off x="1676400" y="2590800"/>
            <a:ext cx="6354438" cy="4038600"/>
          </a:xfrm>
          <a:prstGeom prst="rect">
            <a:avLst/>
          </a:prstGeom>
          <a:noFill/>
        </p:spPr>
      </p:pic>
      <p:sp>
        <p:nvSpPr>
          <p:cNvPr id="4" name="Rectangle 3"/>
          <p:cNvSpPr/>
          <p:nvPr/>
        </p:nvSpPr>
        <p:spPr>
          <a:xfrm>
            <a:off x="4572000" y="5903893"/>
            <a:ext cx="4572000" cy="954107"/>
          </a:xfrm>
          <a:prstGeom prst="rect">
            <a:avLst/>
          </a:prstGeom>
        </p:spPr>
        <p:txBody>
          <a:bodyPr>
            <a:spAutoFit/>
          </a:bodyPr>
          <a:lstStyle/>
          <a:p>
            <a:r>
              <a:rPr lang="en-US" sz="800" dirty="0" smtClean="0"/>
              <a:t>http://www.google.com/imgres?imgurl=http://www.nps.gov/history/history/online_books/nhl/russian-america/images/fig8-7.jpg&amp;imgrefurl=http://www.nps.gov/history/history/online_books/nhl/russian-america/sec8.htm&amp;usg=__VVzcUOnTvHFS3rPUKxgEv1TK0Mo=&amp;h=286&amp;w=450&amp;sz=26&amp;hl=en&amp;start=4&amp;zoom=1&amp;tbnid=GX6fnqb4zTLsKM:&amp;tbnh=81&amp;tbnw=127&amp;ei=VCamTp3SNa_ksQLquISsDw&amp;prev=/images%3Fq%3Drussian%2Btrading%2Bpost%2Bnorth%2Bamerica%26hl%3Den%26gbv%3D2%26tbm%3Disch&amp;itbs=1</a:t>
            </a:r>
            <a:endParaRPr lang="en-US" sz="800"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sz="3200" b="1" dirty="0" smtClean="0"/>
              <a:t>In 1821, Czar Alexander I </a:t>
            </a:r>
            <a:r>
              <a:rPr lang="en-US" sz="3200" b="1" smtClean="0"/>
              <a:t>of Russia </a:t>
            </a:r>
            <a:r>
              <a:rPr lang="en-US" sz="3200" b="1" dirty="0" smtClean="0"/>
              <a:t>claimed that Alaska’s southern boundary was the 51</a:t>
            </a:r>
            <a:r>
              <a:rPr lang="en-US" sz="3200" b="1" baseline="30000" dirty="0" smtClean="0"/>
              <a:t>st</a:t>
            </a:r>
            <a:r>
              <a:rPr lang="en-US" sz="3200" b="1" dirty="0" smtClean="0"/>
              <a:t> parallel, just north of Vancouver Island. He forbade foreign vessels from using the coast north of this line.</a:t>
            </a:r>
            <a:endParaRPr lang="en-US" sz="3200" b="1" dirty="0"/>
          </a:p>
        </p:txBody>
      </p:sp>
      <p:pic>
        <p:nvPicPr>
          <p:cNvPr id="8194" name="Picture 2" descr="http://www.fortunecity.com/victorian/hornton/890/czar/alexander1.jpg"/>
          <p:cNvPicPr>
            <a:picLocks noChangeAspect="1" noChangeArrowheads="1"/>
          </p:cNvPicPr>
          <p:nvPr/>
        </p:nvPicPr>
        <p:blipFill>
          <a:blip r:embed="rId3" cstate="print"/>
          <a:srcRect/>
          <a:stretch>
            <a:fillRect/>
          </a:stretch>
        </p:blipFill>
        <p:spPr bwMode="auto">
          <a:xfrm>
            <a:off x="914400" y="2895600"/>
            <a:ext cx="2619375" cy="3695700"/>
          </a:xfrm>
          <a:prstGeom prst="rect">
            <a:avLst/>
          </a:prstGeom>
          <a:noFill/>
        </p:spPr>
      </p:pic>
      <p:sp>
        <p:nvSpPr>
          <p:cNvPr id="4" name="Rectangle 3"/>
          <p:cNvSpPr/>
          <p:nvPr/>
        </p:nvSpPr>
        <p:spPr>
          <a:xfrm>
            <a:off x="0" y="6642556"/>
            <a:ext cx="4572000" cy="215444"/>
          </a:xfrm>
          <a:prstGeom prst="rect">
            <a:avLst/>
          </a:prstGeom>
        </p:spPr>
        <p:txBody>
          <a:bodyPr>
            <a:spAutoFit/>
          </a:bodyPr>
          <a:lstStyle/>
          <a:p>
            <a:r>
              <a:rPr lang="en-US" sz="800" dirty="0" smtClean="0"/>
              <a:t>http://www.fortunecity.com/victorian/hornton/890/czar/alexander1.jpg</a:t>
            </a:r>
            <a:endParaRPr lang="en-US" sz="800" dirty="0"/>
          </a:p>
        </p:txBody>
      </p:sp>
      <p:pic>
        <p:nvPicPr>
          <p:cNvPr id="8196" name="Picture 4" descr="http://www.reformation.org/en-czar-alexander1.jpg"/>
          <p:cNvPicPr>
            <a:picLocks noChangeAspect="1" noChangeArrowheads="1"/>
          </p:cNvPicPr>
          <p:nvPr/>
        </p:nvPicPr>
        <p:blipFill>
          <a:blip r:embed="rId4" cstate="print"/>
          <a:srcRect/>
          <a:stretch>
            <a:fillRect/>
          </a:stretch>
        </p:blipFill>
        <p:spPr bwMode="auto">
          <a:xfrm>
            <a:off x="5486400" y="2895600"/>
            <a:ext cx="2682240" cy="3657600"/>
          </a:xfrm>
          <a:prstGeom prst="rect">
            <a:avLst/>
          </a:prstGeom>
          <a:noFill/>
        </p:spPr>
      </p:pic>
      <p:sp>
        <p:nvSpPr>
          <p:cNvPr id="6" name="Rectangle 5"/>
          <p:cNvSpPr/>
          <p:nvPr/>
        </p:nvSpPr>
        <p:spPr>
          <a:xfrm>
            <a:off x="4419600" y="6642556"/>
            <a:ext cx="4572000" cy="215444"/>
          </a:xfrm>
          <a:prstGeom prst="rect">
            <a:avLst/>
          </a:prstGeom>
        </p:spPr>
        <p:txBody>
          <a:bodyPr>
            <a:spAutoFit/>
          </a:bodyPr>
          <a:lstStyle/>
          <a:p>
            <a:r>
              <a:rPr lang="en-US" sz="800" dirty="0" smtClean="0"/>
              <a:t>http://www.reformation.org/en-czar-alexander1.jpg</a:t>
            </a:r>
            <a:endParaRPr lang="en-US" sz="800"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86800" cy="1295400"/>
          </a:xfrm>
        </p:spPr>
        <p:txBody>
          <a:bodyPr>
            <a:normAutofit fontScale="90000"/>
          </a:bodyPr>
          <a:lstStyle/>
          <a:p>
            <a:r>
              <a:rPr lang="en-US" sz="3200" b="1" dirty="0" smtClean="0"/>
              <a:t>Many Americans were interested in acquiring northern Mexico and the Spanish colony of Cuba. Moreover, the Russian action posed a threat to American trade with China, which brought huge profits. </a:t>
            </a:r>
            <a:endParaRPr lang="en-US" sz="3200" b="1" dirty="0"/>
          </a:p>
        </p:txBody>
      </p:sp>
      <p:pic>
        <p:nvPicPr>
          <p:cNvPr id="6146" name="Picture 2" descr="http://www.worldjourneys.co.nz/admin/upload-images/packageMap-Viva!Mexico-Cuba.jpg"/>
          <p:cNvPicPr>
            <a:picLocks noChangeAspect="1" noChangeArrowheads="1"/>
          </p:cNvPicPr>
          <p:nvPr/>
        </p:nvPicPr>
        <p:blipFill>
          <a:blip r:embed="rId3" cstate="print"/>
          <a:srcRect/>
          <a:stretch>
            <a:fillRect/>
          </a:stretch>
        </p:blipFill>
        <p:spPr bwMode="auto">
          <a:xfrm>
            <a:off x="2590800" y="3124200"/>
            <a:ext cx="3810000" cy="4400550"/>
          </a:xfrm>
          <a:prstGeom prst="rect">
            <a:avLst/>
          </a:prstGeom>
          <a:noFill/>
        </p:spPr>
      </p:pic>
      <p:sp>
        <p:nvSpPr>
          <p:cNvPr id="4" name="Rectangle 3"/>
          <p:cNvSpPr/>
          <p:nvPr/>
        </p:nvSpPr>
        <p:spPr>
          <a:xfrm>
            <a:off x="4343400" y="6477000"/>
            <a:ext cx="4572000" cy="215444"/>
          </a:xfrm>
          <a:prstGeom prst="rect">
            <a:avLst/>
          </a:prstGeom>
        </p:spPr>
        <p:txBody>
          <a:bodyPr>
            <a:spAutoFit/>
          </a:bodyPr>
          <a:lstStyle/>
          <a:p>
            <a:r>
              <a:rPr lang="en-US" sz="800" dirty="0" smtClean="0"/>
              <a:t>http://www.worldjourneys.co.nz/admin/upload-images/packageMap-Viva!Mexico-Cuba.jpg</a:t>
            </a:r>
            <a:endParaRPr lang="en-US" sz="800"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sz="3600" b="1" dirty="0" smtClean="0"/>
              <a:t>Accordingly, in his 1823 message to Congress, President Monroe warned all European powers not to interfere with affairs in the Western Hemisphere. </a:t>
            </a:r>
            <a:endParaRPr lang="en-US" sz="3600" b="1" dirty="0"/>
          </a:p>
        </p:txBody>
      </p:sp>
      <p:pic>
        <p:nvPicPr>
          <p:cNvPr id="5122" name="Picture 2" descr="http://deskofbrian.com/wp-content/uploads/Monroe-Doctrine-cartoon.jpg"/>
          <p:cNvPicPr>
            <a:picLocks noChangeAspect="1" noChangeArrowheads="1"/>
          </p:cNvPicPr>
          <p:nvPr/>
        </p:nvPicPr>
        <p:blipFill>
          <a:blip r:embed="rId3" cstate="print"/>
          <a:srcRect/>
          <a:stretch>
            <a:fillRect/>
          </a:stretch>
        </p:blipFill>
        <p:spPr bwMode="auto">
          <a:xfrm>
            <a:off x="2362200" y="3048000"/>
            <a:ext cx="4705350" cy="3943350"/>
          </a:xfrm>
          <a:prstGeom prst="rect">
            <a:avLst/>
          </a:prstGeom>
          <a:noFill/>
        </p:spPr>
      </p:pic>
      <p:sp>
        <p:nvSpPr>
          <p:cNvPr id="4" name="Rectangle 3"/>
          <p:cNvSpPr/>
          <p:nvPr/>
        </p:nvSpPr>
        <p:spPr>
          <a:xfrm>
            <a:off x="0" y="6477000"/>
            <a:ext cx="4572000" cy="215444"/>
          </a:xfrm>
          <a:prstGeom prst="rect">
            <a:avLst/>
          </a:prstGeom>
        </p:spPr>
        <p:txBody>
          <a:bodyPr>
            <a:spAutoFit/>
          </a:bodyPr>
          <a:lstStyle/>
          <a:p>
            <a:r>
              <a:rPr lang="en-US" sz="800" dirty="0" smtClean="0"/>
              <a:t>http://deskofbrian.com/wp-content/uploads/Monroe-Doctrine-cartoon.jpg</a:t>
            </a:r>
            <a:endParaRPr lang="en-US" sz="800"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3600" b="1" dirty="0" smtClean="0"/>
              <a:t>They should not attempt to create new colonies, he said, or try to overthrow the newly independent republics in the hemisphere. </a:t>
            </a:r>
            <a:endParaRPr lang="en-US" sz="3600" b="1" dirty="0"/>
          </a:p>
        </p:txBody>
      </p:sp>
      <p:pic>
        <p:nvPicPr>
          <p:cNvPr id="4098" name="Picture 2" descr="http://hseuspics.wikispaces.com/file/view/SS4.JPG"/>
          <p:cNvPicPr>
            <a:picLocks noChangeAspect="1" noChangeArrowheads="1"/>
          </p:cNvPicPr>
          <p:nvPr/>
        </p:nvPicPr>
        <p:blipFill>
          <a:blip r:embed="rId3" cstate="print"/>
          <a:srcRect/>
          <a:stretch>
            <a:fillRect/>
          </a:stretch>
        </p:blipFill>
        <p:spPr bwMode="auto">
          <a:xfrm>
            <a:off x="2438401" y="2552700"/>
            <a:ext cx="3657599" cy="4082061"/>
          </a:xfrm>
          <a:prstGeom prst="rect">
            <a:avLst/>
          </a:prstGeom>
          <a:noFill/>
        </p:spPr>
      </p:pic>
      <p:sp>
        <p:nvSpPr>
          <p:cNvPr id="4" name="Rectangle 3"/>
          <p:cNvSpPr/>
          <p:nvPr/>
        </p:nvSpPr>
        <p:spPr>
          <a:xfrm>
            <a:off x="4572000" y="6642556"/>
            <a:ext cx="4572000" cy="215444"/>
          </a:xfrm>
          <a:prstGeom prst="rect">
            <a:avLst/>
          </a:prstGeom>
        </p:spPr>
        <p:txBody>
          <a:bodyPr>
            <a:spAutoFit/>
          </a:bodyPr>
          <a:lstStyle/>
          <a:p>
            <a:r>
              <a:rPr lang="en-US" sz="800" dirty="0" smtClean="0"/>
              <a:t>http://hseuspics.wikispaces.com/file/view/SS4.JPG</a:t>
            </a:r>
            <a:endParaRPr lang="en-US" sz="800"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sz="3600" b="1" dirty="0" smtClean="0"/>
              <a:t>The U.S. would consider such action “dangerous to our peace and safety.” At the same time, the U.S. would not involve itself in European affairs or interfere with existing colonies in the Western Hemisphere. </a:t>
            </a:r>
            <a:endParaRPr lang="en-US" sz="3600" b="1" dirty="0"/>
          </a:p>
        </p:txBody>
      </p:sp>
      <p:pic>
        <p:nvPicPr>
          <p:cNvPr id="3076" name="Picture 4" descr="http://www.sms.rcs.k12.tn.us/TEACHERS/bryans/unit%2010%20jefferson_clip_image002.gif"/>
          <p:cNvPicPr>
            <a:picLocks noChangeAspect="1" noChangeArrowheads="1"/>
          </p:cNvPicPr>
          <p:nvPr/>
        </p:nvPicPr>
        <p:blipFill>
          <a:blip r:embed="rId3" cstate="print"/>
          <a:srcRect/>
          <a:stretch>
            <a:fillRect/>
          </a:stretch>
        </p:blipFill>
        <p:spPr bwMode="auto">
          <a:xfrm>
            <a:off x="2286000" y="3581400"/>
            <a:ext cx="4495800" cy="3122083"/>
          </a:xfrm>
          <a:prstGeom prst="rect">
            <a:avLst/>
          </a:prstGeom>
          <a:noFill/>
        </p:spPr>
      </p:pic>
      <p:sp>
        <p:nvSpPr>
          <p:cNvPr id="5" name="Rectangle 4"/>
          <p:cNvSpPr/>
          <p:nvPr/>
        </p:nvSpPr>
        <p:spPr>
          <a:xfrm>
            <a:off x="4419600" y="6642556"/>
            <a:ext cx="4572000" cy="215444"/>
          </a:xfrm>
          <a:prstGeom prst="rect">
            <a:avLst/>
          </a:prstGeom>
        </p:spPr>
        <p:txBody>
          <a:bodyPr>
            <a:spAutoFit/>
          </a:bodyPr>
          <a:lstStyle/>
          <a:p>
            <a:r>
              <a:rPr lang="en-US" sz="800" dirty="0" smtClean="0"/>
              <a:t>http://www.sms.rcs.k12.tn.us/TEACHERS/bryans/unit%2010%20jefferson_clip_image002.gif</a:t>
            </a:r>
            <a:endParaRPr lang="en-US" sz="800"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10600" cy="1066800"/>
          </a:xfrm>
        </p:spPr>
        <p:txBody>
          <a:bodyPr>
            <a:normAutofit fontScale="90000"/>
          </a:bodyPr>
          <a:lstStyle/>
          <a:p>
            <a:r>
              <a:rPr lang="en-US" sz="3200" b="1" dirty="0" smtClean="0"/>
              <a:t>These principles became known as the Monroe Doctrine. The doctrine became a foundation for future American policy and represented an important step onto the world stage by the assertive young nation.</a:t>
            </a:r>
            <a:endParaRPr lang="en-US" sz="3200" b="1" dirty="0"/>
          </a:p>
        </p:txBody>
      </p:sp>
      <p:pic>
        <p:nvPicPr>
          <p:cNvPr id="2050" name="Picture 2" descr="http://www.aoc.gov/images/monroe.jpg"/>
          <p:cNvPicPr>
            <a:picLocks noChangeAspect="1" noChangeArrowheads="1"/>
          </p:cNvPicPr>
          <p:nvPr/>
        </p:nvPicPr>
        <p:blipFill>
          <a:blip r:embed="rId3" cstate="print"/>
          <a:srcRect/>
          <a:stretch>
            <a:fillRect/>
          </a:stretch>
        </p:blipFill>
        <p:spPr bwMode="auto">
          <a:xfrm>
            <a:off x="2057400" y="2842260"/>
            <a:ext cx="4724400" cy="4015740"/>
          </a:xfrm>
          <a:prstGeom prst="rect">
            <a:avLst/>
          </a:prstGeom>
          <a:noFill/>
        </p:spPr>
      </p:pic>
      <p:sp>
        <p:nvSpPr>
          <p:cNvPr id="4" name="Rectangle 3"/>
          <p:cNvSpPr/>
          <p:nvPr/>
        </p:nvSpPr>
        <p:spPr>
          <a:xfrm>
            <a:off x="4419600" y="6019800"/>
            <a:ext cx="4572000" cy="707886"/>
          </a:xfrm>
          <a:prstGeom prst="rect">
            <a:avLst/>
          </a:prstGeom>
        </p:spPr>
        <p:txBody>
          <a:bodyPr>
            <a:spAutoFit/>
          </a:bodyPr>
          <a:lstStyle/>
          <a:p>
            <a:r>
              <a:rPr lang="en-US" sz="800" dirty="0" smtClean="0"/>
              <a:t>http://www.google.com/imgres?imgurl=http://www.aoc.gov/images/monroe.jpg&amp;imgrefurl=http://americanpicturelinks.com/06ja.htm&amp;usg=__4Rt0Em8PXYDytnpSxREF5R1J7gY=&amp;h=442&amp;w=520&amp;sz=38&amp;hl=en&amp;start=12&amp;zoom=1&amp;tbnid=Fa8ibgZQdkpG2M:&amp;tbnh=111&amp;tbnw=131&amp;ei=dB-mTpdVtKywAvHf1bkP&amp;prev=/images%3Fq%3Dsecretary%2Bof%2Bstate%2Bjohn%2Bquincy%2Badams%26hl%3Den%26gbv%3D2%26tbm%3Disch&amp;itbs=1</a:t>
            </a:r>
            <a:endParaRPr lang="en-US" sz="800"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was the Monroe Doctrine an important policy?</a:t>
            </a:r>
            <a:endParaRPr lang="en-US" dirty="0"/>
          </a:p>
        </p:txBody>
      </p:sp>
      <p:sp>
        <p:nvSpPr>
          <p:cNvPr id="3" name="TextBox 2"/>
          <p:cNvSpPr txBox="1"/>
          <p:nvPr/>
        </p:nvSpPr>
        <p:spPr>
          <a:xfrm>
            <a:off x="914400" y="1981200"/>
            <a:ext cx="7620000" cy="3539430"/>
          </a:xfrm>
          <a:prstGeom prst="rect">
            <a:avLst/>
          </a:prstGeom>
          <a:noFill/>
        </p:spPr>
        <p:txBody>
          <a:bodyPr wrap="square" rtlCol="0">
            <a:spAutoFit/>
          </a:bodyPr>
          <a:lstStyle/>
          <a:p>
            <a:pPr marL="342900" indent="-342900">
              <a:buAutoNum type="alphaUcPeriod"/>
            </a:pPr>
            <a:r>
              <a:rPr lang="en-US" sz="2800" dirty="0" smtClean="0"/>
              <a:t>It stated a new policy for European countries creating colonies in the West.</a:t>
            </a:r>
          </a:p>
          <a:p>
            <a:pPr marL="342900" indent="-342900">
              <a:buAutoNum type="alphaUcPeriod"/>
            </a:pPr>
            <a:r>
              <a:rPr lang="en-US" sz="2800" dirty="0" smtClean="0"/>
              <a:t>It allowed the United States to get involved in European matters.</a:t>
            </a:r>
          </a:p>
          <a:p>
            <a:pPr marL="342900" indent="-342900">
              <a:buAutoNum type="alphaUcPeriod"/>
            </a:pPr>
            <a:r>
              <a:rPr lang="en-US" sz="2800" dirty="0" smtClean="0"/>
              <a:t>It encouraged European countries to get involved in United States matters.</a:t>
            </a:r>
          </a:p>
          <a:p>
            <a:pPr marL="342900" indent="-342900">
              <a:buAutoNum type="alphaUcPeriod"/>
            </a:pPr>
            <a:r>
              <a:rPr lang="en-US" sz="2800" dirty="0" smtClean="0"/>
              <a:t>It showed no respect for existing governments in the Western Hemisphere.</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What cities, states and countries have you visited?  How did you travel there?</a:t>
            </a:r>
          </a:p>
          <a:p>
            <a:endParaRPr lang="en-US" dirty="0"/>
          </a:p>
        </p:txBody>
      </p:sp>
      <p:pic>
        <p:nvPicPr>
          <p:cNvPr id="1026" name="Picture 2" descr="C:\Documents and Settings\ajennings\Local Settings\Temporary Internet Files\Content.IE5\5F1I2NH0\6035988014_ca5bfaccac_z[1].jpg"/>
          <p:cNvPicPr>
            <a:picLocks noChangeAspect="1" noChangeArrowheads="1"/>
          </p:cNvPicPr>
          <p:nvPr/>
        </p:nvPicPr>
        <p:blipFill>
          <a:blip r:embed="rId2" cstate="print"/>
          <a:srcRect/>
          <a:stretch>
            <a:fillRect/>
          </a:stretch>
        </p:blipFill>
        <p:spPr bwMode="auto">
          <a:xfrm>
            <a:off x="2971800" y="3048000"/>
            <a:ext cx="2813538" cy="225083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z="3600" b="1" dirty="0" smtClean="0"/>
              <a:t>Foreign affairs dominated the first term of President James Monroe, who was elected in 1816. </a:t>
            </a:r>
            <a:endParaRPr lang="en-US" sz="3600" b="1" dirty="0"/>
          </a:p>
        </p:txBody>
      </p:sp>
      <p:pic>
        <p:nvPicPr>
          <p:cNvPr id="18434" name="Picture 2" descr="http://www.mssdar.org/jmonroe/images/jamesmonroeuse.jpg"/>
          <p:cNvPicPr>
            <a:picLocks noChangeAspect="1" noChangeArrowheads="1"/>
          </p:cNvPicPr>
          <p:nvPr/>
        </p:nvPicPr>
        <p:blipFill>
          <a:blip r:embed="rId3" cstate="print"/>
          <a:srcRect/>
          <a:stretch>
            <a:fillRect/>
          </a:stretch>
        </p:blipFill>
        <p:spPr bwMode="auto">
          <a:xfrm>
            <a:off x="2895600" y="2438400"/>
            <a:ext cx="3394710" cy="4191000"/>
          </a:xfrm>
          <a:prstGeom prst="rect">
            <a:avLst/>
          </a:prstGeom>
          <a:noFill/>
        </p:spPr>
      </p:pic>
      <p:sp>
        <p:nvSpPr>
          <p:cNvPr id="4" name="Rectangle 3"/>
          <p:cNvSpPr/>
          <p:nvPr/>
        </p:nvSpPr>
        <p:spPr>
          <a:xfrm>
            <a:off x="4572000" y="6642556"/>
            <a:ext cx="4572000" cy="215444"/>
          </a:xfrm>
          <a:prstGeom prst="rect">
            <a:avLst/>
          </a:prstGeom>
        </p:spPr>
        <p:txBody>
          <a:bodyPr>
            <a:spAutoFit/>
          </a:bodyPr>
          <a:lstStyle/>
          <a:p>
            <a:r>
              <a:rPr lang="en-US" sz="800" dirty="0" smtClean="0"/>
              <a:t>http://www.mssdar.org/jmonroe/images/jamesmonroeuse.jpg</a:t>
            </a:r>
            <a:endParaRPr lang="en-US" sz="800"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In this next section, you will learn how improvements in transportation  affected travel and transportation during the early 1800s.</a:t>
            </a:r>
          </a:p>
          <a:p>
            <a:endParaRPr lang="en-US" sz="3600" dirty="0" smtClean="0"/>
          </a:p>
          <a:p>
            <a:r>
              <a:rPr lang="en-US" sz="3600" dirty="0" smtClean="0"/>
              <a:t>Please turn to page 332 in the Call To Freedom textbook.</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458200" cy="1219200"/>
          </a:xfrm>
        </p:spPr>
        <p:txBody>
          <a:bodyPr>
            <a:normAutofit fontScale="90000"/>
          </a:bodyPr>
          <a:lstStyle/>
          <a:p>
            <a:r>
              <a:rPr lang="en-US" sz="3200" b="1" dirty="0" smtClean="0"/>
              <a:t>His secretary of state, John Quincy Adams, established a foreign policy based on nationalism, a belief that national interests should be placed ahead of regional concerns, such as slavery in the South or tariffs in the Northeast.</a:t>
            </a:r>
            <a:endParaRPr lang="en-US" sz="3200" b="1" dirty="0"/>
          </a:p>
        </p:txBody>
      </p:sp>
      <p:pic>
        <p:nvPicPr>
          <p:cNvPr id="17410" name="Picture 2" descr="http://photos.state.gov/galleries/moscow/29754/usambassadors/Adams.JPG"/>
          <p:cNvPicPr>
            <a:picLocks noChangeAspect="1" noChangeArrowheads="1"/>
          </p:cNvPicPr>
          <p:nvPr/>
        </p:nvPicPr>
        <p:blipFill>
          <a:blip r:embed="rId3" cstate="print"/>
          <a:srcRect/>
          <a:stretch>
            <a:fillRect/>
          </a:stretch>
        </p:blipFill>
        <p:spPr bwMode="auto">
          <a:xfrm>
            <a:off x="2895600" y="3276600"/>
            <a:ext cx="2743200" cy="3335732"/>
          </a:xfrm>
          <a:prstGeom prst="rect">
            <a:avLst/>
          </a:prstGeom>
          <a:noFill/>
        </p:spPr>
      </p:pic>
      <p:sp>
        <p:nvSpPr>
          <p:cNvPr id="4" name="Rectangle 3"/>
          <p:cNvSpPr/>
          <p:nvPr/>
        </p:nvSpPr>
        <p:spPr>
          <a:xfrm>
            <a:off x="4343400" y="6150114"/>
            <a:ext cx="4572000" cy="707886"/>
          </a:xfrm>
          <a:prstGeom prst="rect">
            <a:avLst/>
          </a:prstGeom>
        </p:spPr>
        <p:txBody>
          <a:bodyPr>
            <a:spAutoFit/>
          </a:bodyPr>
          <a:lstStyle/>
          <a:p>
            <a:r>
              <a:rPr lang="en-US" sz="800" dirty="0" smtClean="0"/>
              <a:t>http://www.google.com/imgres?imgurl=http://www.aoc.gov/images/monroe.jpg&amp;imgrefurl=http://americanpicturelinks.com/06ja.htm&amp;usg=__4Rt0Em8PXYDytnpSxREF5R1J7gY=&amp;h=442&amp;w=520&amp;sz=38&amp;hl=en&amp;start=12&amp;zoom=1&amp;tbnid=Fa8ibgZQdkpG2M:&amp;tbnh=111&amp;tbnw=131&amp;ei=dB-mTpdVtKywAvHf1bkP&amp;prev=/images%3Fq%3Dsecretary%2Bof%2Bstate%2Bjohn%2Bquincy%2Badams%26hl%3Den%26gbv%3D2%26tbm%3Disch&amp;itbs=1</a:t>
            </a:r>
            <a:endParaRPr lang="en-US" sz="800"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sz="3600" b="1" dirty="0" smtClean="0"/>
              <a:t>High on Adam’s list of national interests were the security of the nation and the expansion of its territory. </a:t>
            </a:r>
            <a:endParaRPr lang="en-US" sz="3600" b="1" dirty="0"/>
          </a:p>
        </p:txBody>
      </p:sp>
      <p:pic>
        <p:nvPicPr>
          <p:cNvPr id="16386" name="Picture 2" descr="http://www.usdiplomacy.org/exhibit/images/monroe.jpg"/>
          <p:cNvPicPr>
            <a:picLocks noChangeAspect="1" noChangeArrowheads="1"/>
          </p:cNvPicPr>
          <p:nvPr/>
        </p:nvPicPr>
        <p:blipFill>
          <a:blip r:embed="rId3" cstate="print"/>
          <a:srcRect/>
          <a:stretch>
            <a:fillRect/>
          </a:stretch>
        </p:blipFill>
        <p:spPr bwMode="auto">
          <a:xfrm>
            <a:off x="914400" y="2438400"/>
            <a:ext cx="7643161" cy="4191000"/>
          </a:xfrm>
          <a:prstGeom prst="rect">
            <a:avLst/>
          </a:prstGeom>
          <a:noFill/>
        </p:spPr>
      </p:pic>
      <p:sp>
        <p:nvSpPr>
          <p:cNvPr id="4" name="Rectangle 3"/>
          <p:cNvSpPr/>
          <p:nvPr/>
        </p:nvSpPr>
        <p:spPr>
          <a:xfrm>
            <a:off x="4419600" y="6642556"/>
            <a:ext cx="4572000" cy="215444"/>
          </a:xfrm>
          <a:prstGeom prst="rect">
            <a:avLst/>
          </a:prstGeom>
        </p:spPr>
        <p:txBody>
          <a:bodyPr>
            <a:spAutoFit/>
          </a:bodyPr>
          <a:lstStyle/>
          <a:p>
            <a:r>
              <a:rPr lang="en-US" sz="800" dirty="0" smtClean="0"/>
              <a:t>http://www.usdiplomacy.org/exhibit/images/monroe.jpg</a:t>
            </a:r>
            <a:endParaRPr lang="en-US" sz="8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3600" b="1" dirty="0" smtClean="0"/>
              <a:t>Adams arranged the convention of 1818, which fixed the U.S. border at the 49</a:t>
            </a:r>
            <a:r>
              <a:rPr lang="en-US" sz="3600" b="1" baseline="30000" dirty="0" smtClean="0"/>
              <a:t>th</a:t>
            </a:r>
            <a:r>
              <a:rPr lang="en-US" sz="3600" b="1" dirty="0" smtClean="0"/>
              <a:t> parallel from Michigan west to the Rocky Mountains.</a:t>
            </a:r>
            <a:endParaRPr lang="en-US" sz="3600" b="1" dirty="0"/>
          </a:p>
        </p:txBody>
      </p:sp>
      <p:sp>
        <p:nvSpPr>
          <p:cNvPr id="4" name="Rectangle 3"/>
          <p:cNvSpPr/>
          <p:nvPr/>
        </p:nvSpPr>
        <p:spPr>
          <a:xfrm>
            <a:off x="4572000" y="6248400"/>
            <a:ext cx="4572000" cy="461665"/>
          </a:xfrm>
          <a:prstGeom prst="rect">
            <a:avLst/>
          </a:prstGeom>
        </p:spPr>
        <p:txBody>
          <a:bodyPr>
            <a:spAutoFit/>
          </a:bodyPr>
          <a:lstStyle/>
          <a:p>
            <a:r>
              <a:rPr lang="en-US" sz="800" dirty="0" smtClean="0"/>
              <a:t>http://msmvps.com/cfs-filesystemfile.ashx/__key/CommunityServer.Blogs.Components.WeblogFiles/robfarley.TheproblemwithAmericaspatialdata_5F00_14EE8/image_5F00_3.png</a:t>
            </a:r>
            <a:endParaRPr lang="en-US" sz="800" dirty="0"/>
          </a:p>
        </p:txBody>
      </p:sp>
      <p:pic>
        <p:nvPicPr>
          <p:cNvPr id="15368" name="Picture 8" descr="http://www.sjsapush.com/resources/canada-map.gif"/>
          <p:cNvPicPr>
            <a:picLocks noChangeAspect="1" noChangeArrowheads="1"/>
          </p:cNvPicPr>
          <p:nvPr/>
        </p:nvPicPr>
        <p:blipFill>
          <a:blip r:embed="rId3" cstate="print"/>
          <a:srcRect/>
          <a:stretch>
            <a:fillRect/>
          </a:stretch>
        </p:blipFill>
        <p:spPr bwMode="auto">
          <a:xfrm>
            <a:off x="1600200" y="2514600"/>
            <a:ext cx="5747248" cy="37338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3600" b="1" dirty="0" smtClean="0"/>
              <a:t>Adams also reached a compromise with Britain to jointly occupy the Oregon Territory, the territory west of the Rockies, for ten years. </a:t>
            </a:r>
            <a:endParaRPr lang="en-US" sz="3600" b="1" dirty="0"/>
          </a:p>
        </p:txBody>
      </p:sp>
      <p:pic>
        <p:nvPicPr>
          <p:cNvPr id="14338" name="Picture 2" descr="http://www.ushistory.org/us/images/00000411.jpg"/>
          <p:cNvPicPr>
            <a:picLocks noChangeAspect="1" noChangeArrowheads="1"/>
          </p:cNvPicPr>
          <p:nvPr/>
        </p:nvPicPr>
        <p:blipFill>
          <a:blip r:embed="rId3" cstate="print"/>
          <a:srcRect/>
          <a:stretch>
            <a:fillRect/>
          </a:stretch>
        </p:blipFill>
        <p:spPr bwMode="auto">
          <a:xfrm>
            <a:off x="2286000" y="2667000"/>
            <a:ext cx="5243119" cy="3810000"/>
          </a:xfrm>
          <a:prstGeom prst="rect">
            <a:avLst/>
          </a:prstGeom>
          <a:noFill/>
        </p:spPr>
      </p:pic>
      <p:sp>
        <p:nvSpPr>
          <p:cNvPr id="4" name="Rectangle 3"/>
          <p:cNvSpPr/>
          <p:nvPr/>
        </p:nvSpPr>
        <p:spPr>
          <a:xfrm>
            <a:off x="4419600" y="6642556"/>
            <a:ext cx="4572000" cy="215444"/>
          </a:xfrm>
          <a:prstGeom prst="rect">
            <a:avLst/>
          </a:prstGeom>
        </p:spPr>
        <p:txBody>
          <a:bodyPr>
            <a:spAutoFit/>
          </a:bodyPr>
          <a:lstStyle/>
          <a:p>
            <a:r>
              <a:rPr lang="en-US" sz="800" dirty="0" smtClean="0"/>
              <a:t>http://www.ushistory.org/us/images/00000411.jpg</a:t>
            </a:r>
            <a:endParaRPr lang="en-US" sz="8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sz="4000" b="1" dirty="0" smtClean="0"/>
              <a:t>Adams also convinced Don Luis de </a:t>
            </a:r>
            <a:r>
              <a:rPr lang="en-US" sz="4000" b="1" dirty="0" err="1" smtClean="0"/>
              <a:t>Onis</a:t>
            </a:r>
            <a:r>
              <a:rPr lang="en-US" sz="4000" b="1" dirty="0" smtClean="0"/>
              <a:t>, the Spanish minister to the United States, to transfer Florida to the United States. </a:t>
            </a:r>
            <a:endParaRPr lang="en-US" sz="4000" b="1" dirty="0"/>
          </a:p>
        </p:txBody>
      </p:sp>
      <p:pic>
        <p:nvPicPr>
          <p:cNvPr id="13314" name="Picture 2" descr="http://upload.wikimedia.org/wikipedia/en/thumb/b/bb/Luis_de_onis.jpg/230px-Luis_de_onis.jpg"/>
          <p:cNvPicPr>
            <a:picLocks noChangeAspect="1" noChangeArrowheads="1"/>
          </p:cNvPicPr>
          <p:nvPr/>
        </p:nvPicPr>
        <p:blipFill>
          <a:blip r:embed="rId3" cstate="print"/>
          <a:srcRect/>
          <a:stretch>
            <a:fillRect/>
          </a:stretch>
        </p:blipFill>
        <p:spPr bwMode="auto">
          <a:xfrm>
            <a:off x="1752600" y="3048000"/>
            <a:ext cx="2421009" cy="3505200"/>
          </a:xfrm>
          <a:prstGeom prst="rect">
            <a:avLst/>
          </a:prstGeom>
          <a:noFill/>
        </p:spPr>
      </p:pic>
      <p:sp>
        <p:nvSpPr>
          <p:cNvPr id="4" name="Rectangle 3"/>
          <p:cNvSpPr/>
          <p:nvPr/>
        </p:nvSpPr>
        <p:spPr>
          <a:xfrm>
            <a:off x="0" y="6642556"/>
            <a:ext cx="4572000" cy="215444"/>
          </a:xfrm>
          <a:prstGeom prst="rect">
            <a:avLst/>
          </a:prstGeom>
        </p:spPr>
        <p:txBody>
          <a:bodyPr>
            <a:spAutoFit/>
          </a:bodyPr>
          <a:lstStyle/>
          <a:p>
            <a:r>
              <a:rPr lang="en-US" sz="800" dirty="0" smtClean="0"/>
              <a:t>http://upload.wikimedia.org/wikipedia/en/thumb/b/bb/Luis_de_onis.jpg/230px-Luis_de_onis.jpg</a:t>
            </a:r>
            <a:endParaRPr lang="en-US" sz="800" dirty="0"/>
          </a:p>
        </p:txBody>
      </p:sp>
      <p:pic>
        <p:nvPicPr>
          <p:cNvPr id="13316" name="Picture 4" descr="http://www.sonofthesouth.net/texas/pictures/florida-map-1500.jpg"/>
          <p:cNvPicPr>
            <a:picLocks noChangeAspect="1" noChangeArrowheads="1"/>
          </p:cNvPicPr>
          <p:nvPr/>
        </p:nvPicPr>
        <p:blipFill>
          <a:blip r:embed="rId4" cstate="print"/>
          <a:srcRect/>
          <a:stretch>
            <a:fillRect/>
          </a:stretch>
        </p:blipFill>
        <p:spPr bwMode="auto">
          <a:xfrm>
            <a:off x="4343400" y="3048000"/>
            <a:ext cx="3136900" cy="3616293"/>
          </a:xfrm>
          <a:prstGeom prst="rect">
            <a:avLst/>
          </a:prstGeom>
          <a:noFill/>
        </p:spPr>
      </p:pic>
      <p:sp>
        <p:nvSpPr>
          <p:cNvPr id="6" name="Rectangle 5"/>
          <p:cNvSpPr/>
          <p:nvPr/>
        </p:nvSpPr>
        <p:spPr>
          <a:xfrm>
            <a:off x="4572000" y="6642556"/>
            <a:ext cx="4572000" cy="215444"/>
          </a:xfrm>
          <a:prstGeom prst="rect">
            <a:avLst/>
          </a:prstGeom>
        </p:spPr>
        <p:txBody>
          <a:bodyPr>
            <a:spAutoFit/>
          </a:bodyPr>
          <a:lstStyle/>
          <a:p>
            <a:r>
              <a:rPr lang="en-US" sz="800" dirty="0" smtClean="0"/>
              <a:t>http://www.sonofthesouth.net/texas/pictures/florida-map-1500.jpg</a:t>
            </a:r>
            <a:endParaRPr lang="en-US" sz="800"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534400" cy="1295400"/>
          </a:xfrm>
        </p:spPr>
        <p:txBody>
          <a:bodyPr>
            <a:normAutofit fontScale="90000"/>
          </a:bodyPr>
          <a:lstStyle/>
          <a:p>
            <a:r>
              <a:rPr lang="en-US" sz="3200" b="1" dirty="0" smtClean="0"/>
              <a:t>The Adams-</a:t>
            </a:r>
            <a:r>
              <a:rPr lang="en-US" sz="3200" b="1" dirty="0" err="1" smtClean="0"/>
              <a:t>Onis</a:t>
            </a:r>
            <a:r>
              <a:rPr lang="en-US" sz="3200" b="1" dirty="0" smtClean="0"/>
              <a:t> Treaty also established a western boundary for the U.S. that extended along the Sabine River from the Gulf of Mexico north to the Arkansas River to its source, and then north to the 42</a:t>
            </a:r>
            <a:r>
              <a:rPr lang="en-US" sz="3200" b="1" baseline="30000" dirty="0" smtClean="0"/>
              <a:t>nd</a:t>
            </a:r>
            <a:r>
              <a:rPr lang="en-US" sz="3200" b="1" dirty="0" smtClean="0"/>
              <a:t> parallel, and west to the Pacific Ocean. </a:t>
            </a:r>
            <a:endParaRPr lang="en-US" sz="3200" b="1" dirty="0"/>
          </a:p>
        </p:txBody>
      </p:sp>
      <p:pic>
        <p:nvPicPr>
          <p:cNvPr id="12290" name="Picture 2" descr="http://mrcapwebpage.com/VCSUSHISTORY/adamsonistreaty.gif"/>
          <p:cNvPicPr>
            <a:picLocks noChangeAspect="1" noChangeArrowheads="1"/>
          </p:cNvPicPr>
          <p:nvPr/>
        </p:nvPicPr>
        <p:blipFill>
          <a:blip r:embed="rId3" cstate="print"/>
          <a:srcRect/>
          <a:stretch>
            <a:fillRect/>
          </a:stretch>
        </p:blipFill>
        <p:spPr bwMode="auto">
          <a:xfrm>
            <a:off x="2209800" y="3352800"/>
            <a:ext cx="4648200" cy="3320143"/>
          </a:xfrm>
          <a:prstGeom prst="rect">
            <a:avLst/>
          </a:prstGeom>
          <a:noFill/>
        </p:spPr>
      </p:pic>
      <p:sp>
        <p:nvSpPr>
          <p:cNvPr id="4" name="Rectangle 3"/>
          <p:cNvSpPr/>
          <p:nvPr/>
        </p:nvSpPr>
        <p:spPr>
          <a:xfrm>
            <a:off x="4267200" y="6642556"/>
            <a:ext cx="4572000" cy="215444"/>
          </a:xfrm>
          <a:prstGeom prst="rect">
            <a:avLst/>
          </a:prstGeom>
        </p:spPr>
        <p:txBody>
          <a:bodyPr>
            <a:spAutoFit/>
          </a:bodyPr>
          <a:lstStyle/>
          <a:p>
            <a:r>
              <a:rPr lang="en-US" sz="800" dirty="0" smtClean="0"/>
              <a:t>http://mrcapwebpage.com/VCSUSHISTORY/adamsonistreaty.gif</a:t>
            </a:r>
            <a:endParaRPr lang="en-US" sz="800"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sz="3200" b="1" dirty="0" smtClean="0"/>
              <a:t>When Napoleon invaded Portugal and Spain in 1807, the two countries did not have the money or military force to both defend themselves and keep control of their overseas territories at the same time.</a:t>
            </a:r>
            <a:endParaRPr lang="en-US" sz="3200" b="1" dirty="0"/>
          </a:p>
        </p:txBody>
      </p:sp>
      <p:pic>
        <p:nvPicPr>
          <p:cNvPr id="11266" name="Picture 2" descr="http://img3.ranker.com/list_img/1/299087/full/a-list-of-the-napoleonic-wars-battles-involving-kingdom-of-portugal.jpg?version=1292516383000"/>
          <p:cNvPicPr>
            <a:picLocks noChangeAspect="1" noChangeArrowheads="1"/>
          </p:cNvPicPr>
          <p:nvPr/>
        </p:nvPicPr>
        <p:blipFill>
          <a:blip r:embed="rId3" cstate="print"/>
          <a:srcRect/>
          <a:stretch>
            <a:fillRect/>
          </a:stretch>
        </p:blipFill>
        <p:spPr bwMode="auto">
          <a:xfrm>
            <a:off x="1219200" y="3124200"/>
            <a:ext cx="6629400" cy="3426993"/>
          </a:xfrm>
          <a:prstGeom prst="rect">
            <a:avLst/>
          </a:prstGeom>
          <a:noFill/>
        </p:spPr>
      </p:pic>
      <p:sp>
        <p:nvSpPr>
          <p:cNvPr id="4" name="Rectangle 3"/>
          <p:cNvSpPr/>
          <p:nvPr/>
        </p:nvSpPr>
        <p:spPr>
          <a:xfrm>
            <a:off x="4572000" y="6519446"/>
            <a:ext cx="4572000" cy="338554"/>
          </a:xfrm>
          <a:prstGeom prst="rect">
            <a:avLst/>
          </a:prstGeom>
        </p:spPr>
        <p:txBody>
          <a:bodyPr>
            <a:spAutoFit/>
          </a:bodyPr>
          <a:lstStyle/>
          <a:p>
            <a:r>
              <a:rPr lang="en-US" sz="800" dirty="0" smtClean="0"/>
              <a:t>http://img3.ranker.com/list_img/1/299087/full/a-list-of-the-napoleonic-wars-battles-involving-kingdom-of-portugal.jpg?version=1292516383000</a:t>
            </a:r>
            <a:endParaRPr lang="en-US" sz="800"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208</TotalTime>
  <Words>701</Words>
  <Application>Microsoft Office PowerPoint</Application>
  <PresentationFormat>On-screen Show (4:3)</PresentationFormat>
  <Paragraphs>48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Book Antiqua</vt:lpstr>
      <vt:lpstr>Lucida Sans</vt:lpstr>
      <vt:lpstr>Wingdings</vt:lpstr>
      <vt:lpstr>Wingdings 2</vt:lpstr>
      <vt:lpstr>Wingdings 3</vt:lpstr>
      <vt:lpstr>Apex</vt:lpstr>
      <vt:lpstr>Monroe Doctrine</vt:lpstr>
      <vt:lpstr>Foreign affairs dominated the first term of President James Monroe, who was elected in 1816. </vt:lpstr>
      <vt:lpstr>His secretary of state, John Quincy Adams, established a foreign policy based on nationalism, a belief that national interests should be placed ahead of regional concerns, such as slavery in the South or tariffs in the Northeast.</vt:lpstr>
      <vt:lpstr>High on Adam’s list of national interests were the security of the nation and the expansion of its territory. </vt:lpstr>
      <vt:lpstr>Adams arranged the convention of 1818, which fixed the U.S. border at the 49th parallel from Michigan west to the Rocky Mountains.</vt:lpstr>
      <vt:lpstr>Adams also reached a compromise with Britain to jointly occupy the Oregon Territory, the territory west of the Rockies, for ten years. </vt:lpstr>
      <vt:lpstr>Adams also convinced Don Luis de Onis, the Spanish minister to the United States, to transfer Florida to the United States. </vt:lpstr>
      <vt:lpstr>The Adams-Onis Treaty also established a western boundary for the U.S. that extended along the Sabine River from the Gulf of Mexico north to the Arkansas River to its source, and then north to the 42nd parallel, and west to the Pacific Ocean. </vt:lpstr>
      <vt:lpstr>When Napoleon invaded Portugal and Spain in 1807, the two countries did not have the money or military force to both defend themselves and keep control of their overseas territories at the same time.</vt:lpstr>
      <vt:lpstr>But when Napoleon was defeated in 1815, Portugal and Spain wanted to reclaim their former colonies in Latin America.</vt:lpstr>
      <vt:lpstr>Meanwhile, the Russians, who had been in Alaska since 1784, were establishing trading posts in what is now California. </vt:lpstr>
      <vt:lpstr>In 1821, Czar Alexander I of Russia claimed that Alaska’s southern boundary was the 51st parallel, just north of Vancouver Island. He forbade foreign vessels from using the coast north of this line.</vt:lpstr>
      <vt:lpstr>Many Americans were interested in acquiring northern Mexico and the Spanish colony of Cuba. Moreover, the Russian action posed a threat to American trade with China, which brought huge profits. </vt:lpstr>
      <vt:lpstr>Accordingly, in his 1823 message to Congress, President Monroe warned all European powers not to interfere with affairs in the Western Hemisphere. </vt:lpstr>
      <vt:lpstr>They should not attempt to create new colonies, he said, or try to overthrow the newly independent republics in the hemisphere. </vt:lpstr>
      <vt:lpstr>The U.S. would consider such action “dangerous to our peace and safety.” At the same time, the U.S. would not involve itself in European affairs or interfere with existing colonies in the Western Hemisphere. </vt:lpstr>
      <vt:lpstr>These principles became known as the Monroe Doctrine. The doctrine became a foundation for future American policy and represented an important step onto the world stage by the assertive young nation.</vt:lpstr>
      <vt:lpstr>Why was the Monroe Doctrine an important policy?</vt:lpstr>
      <vt:lpstr>PowerPoint Presentation</vt:lpstr>
      <vt:lpstr>PowerPoint Presentation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Monroe Doctrine</dc:title>
  <dc:creator>alabarr</dc:creator>
  <cp:lastModifiedBy>Kathryn Aguiar</cp:lastModifiedBy>
  <cp:revision>5</cp:revision>
  <dcterms:created xsi:type="dcterms:W3CDTF">2012-12-04T20:20:28Z</dcterms:created>
  <dcterms:modified xsi:type="dcterms:W3CDTF">2017-01-03T20:35:09Z</dcterms:modified>
</cp:coreProperties>
</file>